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2" r:id="rId4"/>
    <p:sldId id="263" r:id="rId5"/>
    <p:sldId id="259" r:id="rId6"/>
    <p:sldId id="264" r:id="rId7"/>
    <p:sldId id="265" r:id="rId8"/>
    <p:sldId id="266" r:id="rId9"/>
    <p:sldId id="267" r:id="rId10"/>
    <p:sldId id="269" r:id="rId11"/>
    <p:sldId id="258" r:id="rId12"/>
    <p:sldId id="261" r:id="rId13"/>
    <p:sldId id="260" r:id="rId14"/>
  </p:sldIdLst>
  <p:sldSz cx="36576000" cy="20574000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Light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6"/>
    <p:restoredTop sz="94722"/>
  </p:normalViewPr>
  <p:slideViewPr>
    <p:cSldViewPr snapToGrid="0">
      <p:cViewPr>
        <p:scale>
          <a:sx n="50" d="100"/>
          <a:sy n="50" d="100"/>
        </p:scale>
        <p:origin x="128" y="144"/>
      </p:cViewPr>
      <p:guideLst>
        <p:guide orient="horz" pos="6480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5f4d5b116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5f4d5b116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5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f4d5b11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f4d5b116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343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7e015b4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7e015b4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64966437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64966437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64966437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64966437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43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64966437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64966437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3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652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28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9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41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7352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533400" rtl="0">
              <a:spcBef>
                <a:spcPts val="6400"/>
              </a:spcBef>
              <a:spcAft>
                <a:spcPts val="640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83450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533400" rtl="0">
              <a:spcBef>
                <a:spcPts val="6400"/>
              </a:spcBef>
              <a:spcAft>
                <a:spcPts val="640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17352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533400" rtl="0">
              <a:spcBef>
                <a:spcPts val="6400"/>
              </a:spcBef>
              <a:spcAft>
                <a:spcPts val="640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2466000" y="2222400"/>
            <a:ext cx="314232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2466000" y="5767400"/>
            <a:ext cx="273576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7200"/>
              <a:buFont typeface="Roboto Light"/>
              <a:buNone/>
              <a:defRPr sz="72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741725" y="2222400"/>
            <a:ext cx="314232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oboto Light"/>
              <a:buNone/>
              <a:defRPr sz="9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 idx="2"/>
          </p:nvPr>
        </p:nvSpPr>
        <p:spPr>
          <a:xfrm>
            <a:off x="1741725" y="5767400"/>
            <a:ext cx="273576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Roboto Light"/>
              <a:buNone/>
              <a:defRPr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5910400" y="2222400"/>
            <a:ext cx="191208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5910400" y="5558400"/>
            <a:ext cx="19120800" cy="12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533400">
              <a:spcBef>
                <a:spcPts val="6400"/>
              </a:spcBef>
              <a:spcAft>
                <a:spcPts val="640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5910400" y="2222400"/>
            <a:ext cx="191208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oboto Light"/>
              <a:buNone/>
              <a:defRPr sz="9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5910400" y="5558400"/>
            <a:ext cx="19120800" cy="12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●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○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■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●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○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■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●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○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533400" rtl="0">
              <a:spcBef>
                <a:spcPts val="6400"/>
              </a:spcBef>
              <a:spcAft>
                <a:spcPts val="6400"/>
              </a:spcAft>
              <a:buClr>
                <a:srgbClr val="FFFFFF"/>
              </a:buClr>
              <a:buSzPts val="4800"/>
              <a:buFont typeface="Roboto Light"/>
              <a:buChar char="■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60125" y="4505600"/>
            <a:ext cx="19750800" cy="73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200"/>
              <a:buFont typeface="Roboto Light"/>
              <a:buNone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mary Branding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Roboto Light"/>
              <a:buNone/>
              <a:defRPr sz="1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marL="457200" lvl="0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Char char="●"/>
              <a:defRPr sz="7200">
                <a:solidFill>
                  <a:schemeClr val="dk2"/>
                </a:solidFill>
              </a:defRPr>
            </a:lvl1pPr>
            <a:lvl2pPr marL="914400" lvl="1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2pPr>
            <a:lvl3pPr marL="1371600" lvl="2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3pPr>
            <a:lvl4pPr marL="1828800" lvl="3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4pPr>
            <a:lvl5pPr marL="2286000" lvl="4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5pPr>
            <a:lvl6pPr marL="2743200" lvl="5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6pPr>
            <a:lvl7pPr marL="3200400" lvl="6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7pPr>
            <a:lvl8pPr marL="3657600" lvl="7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8pPr>
            <a:lvl9pPr marL="4114800" lvl="8" indent="-584200">
              <a:lnSpc>
                <a:spcPct val="115000"/>
              </a:lnSpc>
              <a:spcBef>
                <a:spcPts val="6400"/>
              </a:spcBef>
              <a:spcAft>
                <a:spcPts val="640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4499431" y="19262467"/>
            <a:ext cx="2194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algn="r" rtl="0"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buNone/>
              <a:defRPr sz="4000">
                <a:solidFill>
                  <a:schemeClr val="dk2"/>
                </a:solidFill>
              </a:defRPr>
            </a:lvl2pPr>
            <a:lvl3pPr lvl="2" algn="r" rtl="0">
              <a:buNone/>
              <a:defRPr sz="4000">
                <a:solidFill>
                  <a:schemeClr val="dk2"/>
                </a:solidFill>
              </a:defRPr>
            </a:lvl3pPr>
            <a:lvl4pPr lvl="3" algn="r" rtl="0">
              <a:buNone/>
              <a:defRPr sz="4000">
                <a:solidFill>
                  <a:schemeClr val="dk2"/>
                </a:solidFill>
              </a:defRPr>
            </a:lvl4pPr>
            <a:lvl5pPr lvl="4" algn="r" rtl="0">
              <a:buNone/>
              <a:defRPr sz="4000">
                <a:solidFill>
                  <a:schemeClr val="dk2"/>
                </a:solidFill>
              </a:defRPr>
            </a:lvl5pPr>
            <a:lvl6pPr lvl="5" algn="r" rtl="0">
              <a:buNone/>
              <a:defRPr sz="4000">
                <a:solidFill>
                  <a:schemeClr val="dk2"/>
                </a:solidFill>
              </a:defRPr>
            </a:lvl6pPr>
            <a:lvl7pPr lvl="6" algn="r" rtl="0">
              <a:buNone/>
              <a:defRPr sz="4000">
                <a:solidFill>
                  <a:schemeClr val="dk2"/>
                </a:solidFill>
              </a:defRPr>
            </a:lvl7pPr>
            <a:lvl8pPr lvl="7" algn="r" rtl="0">
              <a:buNone/>
              <a:defRPr sz="4000">
                <a:solidFill>
                  <a:schemeClr val="dk2"/>
                </a:solidFill>
              </a:defRPr>
            </a:lvl8pPr>
            <a:lvl9pPr lvl="8" algn="r" rtl="0">
              <a:buNone/>
              <a:defRPr sz="4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Fulfillment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AB545-651B-ED4A-AA97-80F45FEA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86400" y="5305425"/>
            <a:ext cx="25603200" cy="97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73EEC6FD-EE24-114E-A7AB-84B6505A249A}"/>
              </a:ext>
            </a:extLst>
          </p:cNvPr>
          <p:cNvSpPr/>
          <p:nvPr/>
        </p:nvSpPr>
        <p:spPr>
          <a:xfrm>
            <a:off x="157050" y="6291072"/>
            <a:ext cx="11374962" cy="91837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760125" y="4505600"/>
            <a:ext cx="19750800" cy="73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40E34-A061-FB43-AFEA-AF8DFC069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84" y="11168015"/>
            <a:ext cx="2857500" cy="285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FC4127-B5EB-C244-B946-A49270F6C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136" y="7704186"/>
            <a:ext cx="4787900" cy="170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7D1D7-AF63-8B4D-830A-EBA239FEC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937" y="9480569"/>
            <a:ext cx="28575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EB54D-C556-CD4E-93A3-37B87B406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28196" y="9874269"/>
            <a:ext cx="3276600" cy="248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1B10D-4596-D34E-8707-9AD56F9D1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50375" y="4505600"/>
            <a:ext cx="3721100" cy="218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F49AD-07C6-3B40-A7AD-E3D4C4EED6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10888" y="11862800"/>
            <a:ext cx="285750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3E904-95C3-174D-80D9-A0382739D2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25738" y="7679445"/>
            <a:ext cx="6595425" cy="462664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EE26E2-07B6-664C-8685-56A61955AD7B}"/>
              </a:ext>
            </a:extLst>
          </p:cNvPr>
          <p:cNvCxnSpPr>
            <a:cxnSpLocks/>
          </p:cNvCxnSpPr>
          <p:nvPr/>
        </p:nvCxnSpPr>
        <p:spPr>
          <a:xfrm>
            <a:off x="11859491" y="10608703"/>
            <a:ext cx="180803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9C6CBB-AC7C-774C-9FD1-C9E6E998707C}"/>
              </a:ext>
            </a:extLst>
          </p:cNvPr>
          <p:cNvCxnSpPr/>
          <p:nvPr/>
        </p:nvCxnSpPr>
        <p:spPr>
          <a:xfrm flipV="1">
            <a:off x="16281400" y="7086600"/>
            <a:ext cx="3937000" cy="266700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1BA254-8B1F-7E43-A07D-8D7F51B20479}"/>
              </a:ext>
            </a:extLst>
          </p:cNvPr>
          <p:cNvCxnSpPr/>
          <p:nvPr/>
        </p:nvCxnSpPr>
        <p:spPr>
          <a:xfrm>
            <a:off x="16511097" y="11862800"/>
            <a:ext cx="3139278" cy="89436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F849C6-10AC-CB4F-ADF7-D2AC180E9B97}"/>
              </a:ext>
            </a:extLst>
          </p:cNvPr>
          <p:cNvCxnSpPr/>
          <p:nvPr/>
        </p:nvCxnSpPr>
        <p:spPr>
          <a:xfrm>
            <a:off x="21510925" y="7679445"/>
            <a:ext cx="0" cy="393447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loud 21">
            <a:extLst>
              <a:ext uri="{FF2B5EF4-FFF2-40B4-BE49-F238E27FC236}">
                <a16:creationId xmlns:a16="http://schemas.microsoft.com/office/drawing/2014/main" id="{9617FE11-8D34-B24A-9384-AAE08A712D39}"/>
              </a:ext>
            </a:extLst>
          </p:cNvPr>
          <p:cNvSpPr/>
          <p:nvPr/>
        </p:nvSpPr>
        <p:spPr>
          <a:xfrm>
            <a:off x="24003000" y="5597800"/>
            <a:ext cx="10871200" cy="91225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4D21B9-8022-BB40-BCBD-C380F6450D28}"/>
              </a:ext>
            </a:extLst>
          </p:cNvPr>
          <p:cNvCxnSpPr/>
          <p:nvPr/>
        </p:nvCxnSpPr>
        <p:spPr>
          <a:xfrm>
            <a:off x="23114000" y="6291072"/>
            <a:ext cx="1854200" cy="104952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A94BFB-8D64-2D42-8B7F-ED8D4D453F57}"/>
              </a:ext>
            </a:extLst>
          </p:cNvPr>
          <p:cNvSpPr txBox="1"/>
          <p:nvPr/>
        </p:nvSpPr>
        <p:spPr>
          <a:xfrm>
            <a:off x="20959748" y="12007822"/>
            <a:ext cx="1354589" cy="645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/>
              <a:t>SoT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Code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68E80-C40B-7442-86FF-6AFB6CF1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381" y="7080250"/>
            <a:ext cx="19375237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body" idx="2"/>
          </p:nvPr>
        </p:nvSpPr>
        <p:spPr>
          <a:xfrm>
            <a:off x="17352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85800" indent="-685800">
              <a:spcAft>
                <a:spcPts val="6400"/>
              </a:spcAft>
            </a:pPr>
            <a:r>
              <a:rPr lang="en-US" dirty="0"/>
              <a:t>Request for VLANs to match pods</a:t>
            </a:r>
          </a:p>
          <a:p>
            <a:pPr marL="685800" indent="-685800">
              <a:spcAft>
                <a:spcPts val="6400"/>
              </a:spcAft>
            </a:pPr>
            <a:endParaRPr dirty="0"/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dirty="0"/>
          </a:p>
        </p:txBody>
      </p:sp>
      <p:pic>
        <p:nvPicPr>
          <p:cNvPr id="2" name="Online Media 1" descr="RPReplay_Final1569675587">
            <a:hlinkClick r:id="" action="ppaction://media"/>
            <a:extLst>
              <a:ext uri="{FF2B5EF4-FFF2-40B4-BE49-F238E27FC236}">
                <a16:creationId xmlns:a16="http://schemas.microsoft.com/office/drawing/2014/main" id="{DFA334F6-C4D6-1E45-A81A-FD7E0B54A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45025" y="457200"/>
            <a:ext cx="8488303" cy="18353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5910400" y="2222400"/>
            <a:ext cx="191208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Google Assistant to Initiate Infrastructure Automation</a:t>
            </a: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15910400" y="5558400"/>
            <a:ext cx="19120800" cy="12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400"/>
              </a:spcAft>
              <a:buNone/>
            </a:pPr>
            <a:r>
              <a:rPr lang="en-US" dirty="0"/>
              <a:t>Introducing automation to infrastructure completely changes how existing engineers interact with ever growing footprints. By making automation easier to consume it greatly increases adoption rates. Also moving workflow initiation from a manual task by an engineer to an automated task initiated by the customer you’re able to free up cycles and increase customer experience. An example would be a service desk agent asking the google assistant to change a </a:t>
            </a:r>
            <a:r>
              <a:rPr lang="en-US" dirty="0" err="1"/>
              <a:t>vlan</a:t>
            </a:r>
            <a:r>
              <a:rPr lang="en-US" dirty="0"/>
              <a:t> on a user interface. By pushing this down to the service desk the request is able to be completed while the user is still commuting with the agent and does not require a ticket to be sent to an operations engineer to be worked.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5910400" y="2222400"/>
            <a:ext cx="191208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15910400" y="5558400"/>
            <a:ext cx="19120800" cy="12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85800" indent="-685800">
              <a:spcAft>
                <a:spcPts val="6400"/>
              </a:spcAft>
            </a:pPr>
            <a:r>
              <a:rPr lang="en-US" dirty="0"/>
              <a:t>Sr Network Automation Consultant</a:t>
            </a:r>
          </a:p>
          <a:p>
            <a:pPr marL="685800" indent="-685800">
              <a:spcAft>
                <a:spcPts val="6400"/>
              </a:spcAft>
            </a:pPr>
            <a:r>
              <a:rPr lang="en-US" dirty="0"/>
              <a:t>Primarily work with Python and Ansible</a:t>
            </a:r>
          </a:p>
          <a:p>
            <a:pPr marL="685800" indent="-685800">
              <a:spcAft>
                <a:spcPts val="6400"/>
              </a:spcAft>
            </a:pPr>
            <a:r>
              <a:rPr lang="en-US" dirty="0"/>
              <a:t>Developed chat integrations for Fortune 500 companies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70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5910400" y="2222400"/>
            <a:ext cx="191208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to Code	</a:t>
            </a: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15910400" y="5558400"/>
            <a:ext cx="19120800" cy="12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85800" indent="-685800">
              <a:spcAft>
                <a:spcPts val="6400"/>
              </a:spcAft>
            </a:pPr>
            <a:r>
              <a:rPr lang="en-US" dirty="0"/>
              <a:t>Founded in 2014 by Jason Edelman</a:t>
            </a:r>
          </a:p>
          <a:p>
            <a:pPr marL="685800" indent="-685800">
              <a:spcAft>
                <a:spcPts val="6400"/>
              </a:spcAft>
            </a:pPr>
            <a:r>
              <a:rPr lang="en-US" dirty="0"/>
              <a:t>Based in Manhattan </a:t>
            </a:r>
          </a:p>
          <a:p>
            <a:pPr marL="685800" indent="-685800">
              <a:spcAft>
                <a:spcPts val="6400"/>
              </a:spcAft>
            </a:pPr>
            <a:r>
              <a:rPr lang="en-US" dirty="0"/>
              <a:t>Services company with a focus in Network Automation</a:t>
            </a:r>
          </a:p>
          <a:p>
            <a:pPr marL="685800" indent="-685800">
              <a:spcAft>
                <a:spcPts val="6400"/>
              </a:spcAft>
            </a:pPr>
            <a:r>
              <a:rPr lang="en-US" dirty="0"/>
              <a:t>Offers consulting, professional and educational services</a:t>
            </a:r>
          </a:p>
          <a:p>
            <a:pPr marL="685800" indent="-685800">
              <a:spcAft>
                <a:spcPts val="6400"/>
              </a:spcAft>
            </a:pPr>
            <a:r>
              <a:rPr lang="en-US" dirty="0"/>
              <a:t>~30 global employees </a:t>
            </a:r>
          </a:p>
          <a:p>
            <a:pPr marL="685800" indent="-685800">
              <a:spcAft>
                <a:spcPts val="640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27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Benefits	</a:t>
            </a:r>
            <a:endParaRPr dirty="0"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17352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85800" indent="-685800">
              <a:spcAft>
                <a:spcPts val="6400"/>
              </a:spcAft>
            </a:pPr>
            <a:r>
              <a:rPr lang="en-US" dirty="0"/>
              <a:t>Decrease mean time to resolution</a:t>
            </a:r>
          </a:p>
          <a:p>
            <a:pPr marL="685800" indent="-685800">
              <a:spcAft>
                <a:spcPts val="6400"/>
              </a:spcAft>
            </a:pPr>
            <a:r>
              <a:rPr lang="en-US" dirty="0"/>
              <a:t>Ability to expose automation closer to the consumer</a:t>
            </a:r>
          </a:p>
          <a:p>
            <a:pPr marL="685800" indent="-685800">
              <a:spcAft>
                <a:spcPts val="6400"/>
              </a:spcAft>
            </a:pPr>
            <a:r>
              <a:rPr lang="en-US" dirty="0"/>
              <a:t>Empower end users</a:t>
            </a:r>
          </a:p>
          <a:p>
            <a:pPr marL="685800" indent="-685800">
              <a:spcAft>
                <a:spcPts val="6400"/>
              </a:spcAft>
            </a:pPr>
            <a:r>
              <a:rPr lang="en-US" dirty="0"/>
              <a:t>Ability to quickly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Intents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5AE9B-7F24-6643-BBC9-9AC388893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169" y="5014672"/>
            <a:ext cx="26255662" cy="1054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AB545-651B-ED4A-AA97-80F45FEA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402" y="5530138"/>
            <a:ext cx="26801196" cy="95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4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AB545-651B-ED4A-AA97-80F45FEA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87402" y="5654343"/>
            <a:ext cx="26801196" cy="92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1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AB545-651B-ED4A-AA97-80F45FEA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87402" y="8851221"/>
            <a:ext cx="26801196" cy="28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242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212</Words>
  <Application>Microsoft Macintosh PowerPoint</Application>
  <PresentationFormat>Custom</PresentationFormat>
  <Paragraphs>27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Roboto</vt:lpstr>
      <vt:lpstr>Arial</vt:lpstr>
      <vt:lpstr>Roboto Light</vt:lpstr>
      <vt:lpstr>Simple Light</vt:lpstr>
      <vt:lpstr>PowerPoint Presentation</vt:lpstr>
      <vt:lpstr>Using Google Assistant to Initiate Infrastructure Automation</vt:lpstr>
      <vt:lpstr>Introduction</vt:lpstr>
      <vt:lpstr>Network to Code </vt:lpstr>
      <vt:lpstr>Benefits </vt:lpstr>
      <vt:lpstr>Intents</vt:lpstr>
      <vt:lpstr>Intents</vt:lpstr>
      <vt:lpstr>Intents</vt:lpstr>
      <vt:lpstr>Intents</vt:lpstr>
      <vt:lpstr>Fulfillment</vt:lpstr>
      <vt:lpstr>Architecture</vt:lpstr>
      <vt:lpstr>Sample Code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Pallerla</dc:creator>
  <cp:lastModifiedBy>yoyoman247@yahoo.com</cp:lastModifiedBy>
  <cp:revision>13</cp:revision>
  <dcterms:modified xsi:type="dcterms:W3CDTF">2019-09-28T14:20:51Z</dcterms:modified>
</cp:coreProperties>
</file>